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6"/>
  </p:notesMasterIdLst>
  <p:sldIdLst>
    <p:sldId id="256" r:id="rId5"/>
    <p:sldId id="257" r:id="rId6"/>
    <p:sldId id="258" r:id="rId7"/>
    <p:sldId id="259" r:id="rId8"/>
    <p:sldId id="260" r:id="rId9"/>
    <p:sldId id="266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grandir" panose="020B0604020202020204" charset="0"/>
      <p:regular r:id="rId17"/>
    </p:embeddedFont>
    <p:embeddedFont>
      <p:font typeface="Agrandi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A06EA8-CC69-4914-B0D9-3DF5CF2A22A6}" v="3" dt="2024-10-27T05:22:40.9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93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6B7BF-A5AC-4FEA-8EF4-C256BD89F154}" type="datetimeFigureOut">
              <a:rPr lang="en-IN" smtClean="0"/>
              <a:t>27-10-2024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7078D0-FD85-4ED5-8621-BE033F0941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977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gif"/><Relationship Id="rId4" Type="http://schemas.openxmlformats.org/officeDocument/2006/relationships/image" Target="../media/image10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gif"/><Relationship Id="rId13" Type="http://schemas.openxmlformats.org/officeDocument/2006/relationships/image" Target="../media/image29.gif"/><Relationship Id="rId3" Type="http://schemas.openxmlformats.org/officeDocument/2006/relationships/image" Target="../media/image22.gif"/><Relationship Id="rId7" Type="http://schemas.openxmlformats.org/officeDocument/2006/relationships/image" Target="../media/image25.gif"/><Relationship Id="rId12" Type="http://schemas.openxmlformats.org/officeDocument/2006/relationships/image" Target="../media/image9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gif"/><Relationship Id="rId11" Type="http://schemas.openxmlformats.org/officeDocument/2006/relationships/image" Target="../media/image6.gif"/><Relationship Id="rId5" Type="http://schemas.openxmlformats.org/officeDocument/2006/relationships/image" Target="../media/image23.gif"/><Relationship Id="rId15" Type="http://schemas.openxmlformats.org/officeDocument/2006/relationships/image" Target="../media/image31.png"/><Relationship Id="rId10" Type="http://schemas.openxmlformats.org/officeDocument/2006/relationships/image" Target="../media/image28.gif"/><Relationship Id="rId4" Type="http://schemas.openxmlformats.org/officeDocument/2006/relationships/image" Target="../media/image1.gif"/><Relationship Id="rId9" Type="http://schemas.openxmlformats.org/officeDocument/2006/relationships/image" Target="../media/image27.gif"/><Relationship Id="rId14" Type="http://schemas.openxmlformats.org/officeDocument/2006/relationships/image" Target="../media/image3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-10800000">
            <a:off x="1723002" y="43550"/>
            <a:ext cx="15735219" cy="951955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438400" y="2353607"/>
            <a:ext cx="13590887" cy="5378218"/>
            <a:chOff x="-612524" y="-183515"/>
            <a:chExt cx="18121182" cy="7170957"/>
          </a:xfrm>
        </p:grpSpPr>
        <p:sp>
          <p:nvSpPr>
            <p:cNvPr id="4" name="TextBox 4"/>
            <p:cNvSpPr txBox="1"/>
            <p:nvPr/>
          </p:nvSpPr>
          <p:spPr>
            <a:xfrm>
              <a:off x="0" y="-183515"/>
              <a:ext cx="17508658" cy="5899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468"/>
                </a:lnSpc>
              </a:pPr>
              <a:r>
                <a:rPr lang="en-US" sz="10425" dirty="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Online Travel Booking System with Review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612524" y="6310846"/>
              <a:ext cx="18121182" cy="6765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6"/>
                </a:lnSpc>
                <a:spcBef>
                  <a:spcPct val="0"/>
                </a:spcBef>
              </a:pPr>
              <a:r>
                <a:rPr lang="en-US" sz="3004" dirty="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Project Report for Bachelor of Computer Science(SEM-III)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>
            <a:off x="-34636" y="19305"/>
            <a:ext cx="9743013" cy="170994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 rot="-7199120">
            <a:off x="127956" y="1724728"/>
            <a:ext cx="3470762" cy="353154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CA3943F-2329-EA39-9E61-FAB212D6B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8047850"/>
            <a:ext cx="17297400" cy="1746338"/>
          </a:xfrm>
        </p:spPr>
        <p:txBody>
          <a:bodyPr>
            <a:normAutofit/>
          </a:bodyPr>
          <a:lstStyle/>
          <a:p>
            <a:pPr algn="l"/>
            <a:r>
              <a:rPr lang="en-IN" sz="3600" dirty="0"/>
              <a:t>Shreyansh Dwivedi(Team Leader)</a:t>
            </a:r>
            <a:br>
              <a:rPr lang="en-IN" sz="3600" dirty="0"/>
            </a:br>
            <a:r>
              <a:rPr lang="en-IN" sz="3600" dirty="0"/>
              <a:t>Md Jishan</a:t>
            </a:r>
            <a:br>
              <a:rPr lang="en-IN" sz="3600" dirty="0"/>
            </a:br>
            <a:r>
              <a:rPr lang="en-IN" sz="3600" dirty="0"/>
              <a:t>Devanshu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95288" y="4334986"/>
            <a:ext cx="5272442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Conclusion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445961" y="2787715"/>
            <a:ext cx="6034442" cy="972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</a:pPr>
            <a:r>
              <a:rPr lang="en-US" sz="26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Successful automation of hotel management tasks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445961" y="4506119"/>
            <a:ext cx="6034442" cy="972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</a:pPr>
            <a:r>
              <a:rPr lang="en-US" sz="26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Enhanced efficiency and reduced errors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45961" y="6221254"/>
            <a:ext cx="6034442" cy="5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</a:pPr>
            <a:r>
              <a:rPr lang="en-US" sz="26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Acceptance Testing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6798453" y="46871"/>
            <a:ext cx="11467938" cy="201268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flipH="1">
            <a:off x="27296" y="7858195"/>
            <a:ext cx="10522933" cy="242027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445961" y="7479188"/>
            <a:ext cx="6034442" cy="5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</a:pPr>
            <a:r>
              <a:rPr lang="en-US" sz="26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 Integration Testing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>
            <a:off x="0" y="-114300"/>
            <a:ext cx="13761077" cy="667284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689486" y="4054254"/>
            <a:ext cx="8465475" cy="1848644"/>
            <a:chOff x="0" y="0"/>
            <a:chExt cx="11287299" cy="2464859"/>
          </a:xfrm>
        </p:grpSpPr>
        <p:sp>
          <p:nvSpPr>
            <p:cNvPr id="4" name="TextBox 4"/>
            <p:cNvSpPr txBox="1"/>
            <p:nvPr/>
          </p:nvSpPr>
          <p:spPr>
            <a:xfrm>
              <a:off x="0" y="-190500"/>
              <a:ext cx="11287299" cy="1600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399"/>
                </a:lnSpc>
                <a:spcBef>
                  <a:spcPct val="0"/>
                </a:spcBef>
              </a:pPr>
              <a:r>
                <a:rPr lang="en-US" sz="6999" u="none" dirty="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Thank you!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819487"/>
              <a:ext cx="11287299" cy="6453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0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>
            <a:off x="9114599" y="2732418"/>
            <a:ext cx="8674222" cy="765225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>
            <a:off x="11494944" y="571500"/>
            <a:ext cx="6293877" cy="561293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25000"/>
          </a:blip>
          <a:srcRect/>
          <a:stretch>
            <a:fillRect/>
          </a:stretch>
        </p:blipFill>
        <p:spPr>
          <a:xfrm rot="-3435299">
            <a:off x="-535570" y="1329733"/>
            <a:ext cx="6335313" cy="70767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265286"/>
            <a:ext cx="6780460" cy="1756428"/>
            <a:chOff x="0" y="0"/>
            <a:chExt cx="9040614" cy="2341904"/>
          </a:xfrm>
        </p:grpSpPr>
        <p:sp>
          <p:nvSpPr>
            <p:cNvPr id="3" name="TextBox 3"/>
            <p:cNvSpPr txBox="1"/>
            <p:nvPr/>
          </p:nvSpPr>
          <p:spPr>
            <a:xfrm>
              <a:off x="0" y="-190500"/>
              <a:ext cx="9040614" cy="1600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r>
                <a:rPr lang="en-US" sz="6999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652506"/>
              <a:ext cx="9040614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20"/>
                </a:lnSpc>
                <a:spcBef>
                  <a:spcPct val="0"/>
                </a:spcBef>
              </a:pPr>
              <a:r>
                <a:rPr lang="en-US" sz="2800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Topics Covered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562210" y="4065759"/>
            <a:ext cx="6907145" cy="868440"/>
            <a:chOff x="0" y="0"/>
            <a:chExt cx="9209527" cy="1157920"/>
          </a:xfrm>
        </p:grpSpPr>
        <p:sp>
          <p:nvSpPr>
            <p:cNvPr id="10" name="TextBox 10"/>
            <p:cNvSpPr txBox="1"/>
            <p:nvPr/>
          </p:nvSpPr>
          <p:spPr>
            <a:xfrm>
              <a:off x="1634311" y="147159"/>
              <a:ext cx="7575216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dirty="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Objective</a:t>
              </a:r>
              <a:endParaRPr lang="en-US" sz="2999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  <a:hlinkClick r:id="rId2" action="ppaction://hlinksldjump"/>
              </a:endParaRPr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351305" y="370892"/>
              <a:ext cx="421625" cy="349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2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562210" y="5153274"/>
            <a:ext cx="6907145" cy="868440"/>
            <a:chOff x="0" y="0"/>
            <a:chExt cx="9209527" cy="1157920"/>
          </a:xfrm>
        </p:grpSpPr>
        <p:sp>
          <p:nvSpPr>
            <p:cNvPr id="14" name="TextBox 14"/>
            <p:cNvSpPr txBox="1"/>
            <p:nvPr/>
          </p:nvSpPr>
          <p:spPr>
            <a:xfrm>
              <a:off x="1634311" y="147159"/>
              <a:ext cx="7575216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dirty="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Features</a:t>
              </a:r>
              <a:endParaRPr lang="en-US" sz="2999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  <a:hlinkClick r:id="rId5" action="ppaction://hlinksldjump"/>
              </a:endParaRPr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351305" y="370892"/>
              <a:ext cx="421625" cy="349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3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495796" y="6242058"/>
            <a:ext cx="6907145" cy="868440"/>
            <a:chOff x="0" y="0"/>
            <a:chExt cx="9209527" cy="1157920"/>
          </a:xfrm>
        </p:grpSpPr>
        <p:sp>
          <p:nvSpPr>
            <p:cNvPr id="18" name="TextBox 18"/>
            <p:cNvSpPr txBox="1"/>
            <p:nvPr/>
          </p:nvSpPr>
          <p:spPr>
            <a:xfrm>
              <a:off x="1634311" y="147159"/>
              <a:ext cx="7575216" cy="6763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dirty="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E-R Diagram</a:t>
              </a:r>
              <a:endParaRPr lang="en-US" sz="2999" u="none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endParaRPr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351305" y="370892"/>
              <a:ext cx="421625" cy="3207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b="1" dirty="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4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562210" y="2978245"/>
            <a:ext cx="6907145" cy="868440"/>
            <a:chOff x="0" y="0"/>
            <a:chExt cx="9209527" cy="115792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TextBox 23"/>
            <p:cNvSpPr txBox="1"/>
            <p:nvPr/>
          </p:nvSpPr>
          <p:spPr>
            <a:xfrm>
              <a:off x="1634311" y="147159"/>
              <a:ext cx="7575216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dirty="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Introduction</a:t>
              </a:r>
              <a:endParaRPr lang="en-US" sz="2999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  <a:hlinkClick r:id="rId6" action="ppaction://hlinksldjump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351305" y="370892"/>
              <a:ext cx="421625" cy="349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1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141486" y="3088614"/>
            <a:ext cx="6643666" cy="547688"/>
            <a:chOff x="351305" y="147159"/>
            <a:chExt cx="8858222" cy="730251"/>
          </a:xfrm>
        </p:grpSpPr>
        <p:sp>
          <p:nvSpPr>
            <p:cNvPr id="27" name="TextBox 27"/>
            <p:cNvSpPr txBox="1"/>
            <p:nvPr/>
          </p:nvSpPr>
          <p:spPr>
            <a:xfrm>
              <a:off x="1634311" y="147159"/>
              <a:ext cx="7575216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dirty="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Technology Used</a:t>
              </a:r>
              <a:endParaRPr lang="en-US" sz="2999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  <a:hlinkClick r:id="rId6" action="ppaction://hlinksldjump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351305" y="370892"/>
              <a:ext cx="421625" cy="3207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b="1" dirty="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5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878007" y="4065759"/>
            <a:ext cx="6907145" cy="868440"/>
            <a:chOff x="0" y="0"/>
            <a:chExt cx="9209527" cy="1157920"/>
          </a:xfrm>
        </p:grpSpPr>
        <p:sp>
          <p:nvSpPr>
            <p:cNvPr id="30" name="TextBox 30"/>
            <p:cNvSpPr txBox="1"/>
            <p:nvPr/>
          </p:nvSpPr>
          <p:spPr>
            <a:xfrm>
              <a:off x="1634311" y="147159"/>
              <a:ext cx="7575216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dirty="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Testing Phase</a:t>
              </a:r>
              <a:endParaRPr lang="en-US" sz="2999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  <a:hlinkClick r:id="rId2" action="ppaction://hlinksldjump"/>
              </a:endParaRPr>
            </a:p>
          </p:txBody>
        </p:sp>
        <p:sp>
          <p:nvSpPr>
            <p:cNvPr id="31" name="Freeform 31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2" name="TextBox 32"/>
            <p:cNvSpPr txBox="1"/>
            <p:nvPr/>
          </p:nvSpPr>
          <p:spPr>
            <a:xfrm>
              <a:off x="351305" y="370892"/>
              <a:ext cx="421625" cy="3207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b="1" dirty="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6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0878007" y="5153274"/>
            <a:ext cx="6907145" cy="868440"/>
            <a:chOff x="0" y="0"/>
            <a:chExt cx="9209527" cy="1157920"/>
          </a:xfrm>
        </p:grpSpPr>
        <p:sp>
          <p:nvSpPr>
            <p:cNvPr id="34" name="TextBox 34"/>
            <p:cNvSpPr txBox="1"/>
            <p:nvPr/>
          </p:nvSpPr>
          <p:spPr>
            <a:xfrm>
              <a:off x="1634311" y="147159"/>
              <a:ext cx="7575216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dirty="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Future Scope</a:t>
              </a:r>
              <a:endParaRPr lang="en-US" sz="2999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  <a:hlinkClick r:id="rId2" action="ppaction://hlinksldjump"/>
              </a:endParaRPr>
            </a:p>
          </p:txBody>
        </p:sp>
        <p:sp>
          <p:nvSpPr>
            <p:cNvPr id="35" name="Freeform 35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TextBox 36"/>
            <p:cNvSpPr txBox="1"/>
            <p:nvPr/>
          </p:nvSpPr>
          <p:spPr>
            <a:xfrm>
              <a:off x="351305" y="370892"/>
              <a:ext cx="421625" cy="3207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b="1" dirty="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7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0878007" y="6300320"/>
            <a:ext cx="6907145" cy="868440"/>
            <a:chOff x="0" y="0"/>
            <a:chExt cx="9209527" cy="1157920"/>
          </a:xfrm>
        </p:grpSpPr>
        <p:sp>
          <p:nvSpPr>
            <p:cNvPr id="38" name="TextBox 38"/>
            <p:cNvSpPr txBox="1"/>
            <p:nvPr/>
          </p:nvSpPr>
          <p:spPr>
            <a:xfrm>
              <a:off x="1634311" y="147159"/>
              <a:ext cx="7575216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dirty="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 Conclusion</a:t>
              </a:r>
              <a:endParaRPr lang="en-US" sz="2999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  <a:hlinkClick r:id="rId2" action="ppaction://hlinksldjump"/>
              </a:endParaRPr>
            </a:p>
          </p:txBody>
        </p:sp>
        <p:sp>
          <p:nvSpPr>
            <p:cNvPr id="39" name="Freeform 39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TextBox 40"/>
            <p:cNvSpPr txBox="1"/>
            <p:nvPr/>
          </p:nvSpPr>
          <p:spPr>
            <a:xfrm>
              <a:off x="351305" y="370892"/>
              <a:ext cx="421625" cy="3207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b="1" dirty="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8</a:t>
              </a:r>
            </a:p>
          </p:txBody>
        </p:sp>
      </p:grpSp>
      <p:sp>
        <p:nvSpPr>
          <p:cNvPr id="46" name="Freeform 31">
            <a:extLst>
              <a:ext uri="{FF2B5EF4-FFF2-40B4-BE49-F238E27FC236}">
                <a16:creationId xmlns:a16="http://schemas.microsoft.com/office/drawing/2014/main" id="{207A0D2B-9200-069A-6757-40F8B6AAF185}"/>
              </a:ext>
            </a:extLst>
          </p:cNvPr>
          <p:cNvSpPr/>
          <p:nvPr/>
        </p:nvSpPr>
        <p:spPr>
          <a:xfrm>
            <a:off x="10937547" y="2957368"/>
            <a:ext cx="843176" cy="868440"/>
          </a:xfrm>
          <a:custGeom>
            <a:avLst/>
            <a:gdLst/>
            <a:ahLst/>
            <a:cxnLst/>
            <a:rect l="l" t="t" r="r" b="b"/>
            <a:pathLst>
              <a:path w="1124235" h="1157920">
                <a:moveTo>
                  <a:pt x="0" y="0"/>
                </a:moveTo>
                <a:lnTo>
                  <a:pt x="1124235" y="0"/>
                </a:lnTo>
                <a:lnTo>
                  <a:pt x="1124235" y="1157920"/>
                </a:lnTo>
                <a:lnTo>
                  <a:pt x="0" y="11579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IN" dirty="0"/>
              <a:t>    </a:t>
            </a:r>
            <a:br>
              <a:rPr lang="en-IN" dirty="0"/>
            </a:br>
            <a:r>
              <a:rPr lang="en-IN" dirty="0"/>
              <a:t>     </a:t>
            </a:r>
            <a:r>
              <a:rPr lang="en-IN" b="1" dirty="0"/>
              <a:t>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3203220">
            <a:off x="7703881" y="-536006"/>
            <a:ext cx="6065508" cy="1018488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rot="-5741405">
            <a:off x="11326368" y="4168487"/>
            <a:ext cx="4865516" cy="6168780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10247177" y="2573130"/>
            <a:ext cx="7258862" cy="4836217"/>
          </a:xfrm>
          <a:custGeom>
            <a:avLst/>
            <a:gdLst/>
            <a:ahLst/>
            <a:cxnLst/>
            <a:rect l="l" t="t" r="r" b="b"/>
            <a:pathLst>
              <a:path w="7258862" h="4836217">
                <a:moveTo>
                  <a:pt x="0" y="0"/>
                </a:moveTo>
                <a:lnTo>
                  <a:pt x="7258862" y="0"/>
                </a:lnTo>
                <a:lnTo>
                  <a:pt x="7258862" y="4836216"/>
                </a:lnTo>
                <a:lnTo>
                  <a:pt x="0" y="48362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1916894"/>
            <a:ext cx="7729865" cy="6453211"/>
            <a:chOff x="0" y="0"/>
            <a:chExt cx="10306486" cy="8604281"/>
          </a:xfrm>
        </p:grpSpPr>
        <p:sp>
          <p:nvSpPr>
            <p:cNvPr id="6" name="TextBox 6"/>
            <p:cNvSpPr txBox="1"/>
            <p:nvPr/>
          </p:nvSpPr>
          <p:spPr>
            <a:xfrm>
              <a:off x="0" y="-190500"/>
              <a:ext cx="10306486" cy="1600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Introduction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862910"/>
              <a:ext cx="10306486" cy="67413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2" lvl="1" indent="-280671" algn="l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The project automates hotel management by handling customer, room, employee data with a user-friendly, secure, desktop-based application.</a:t>
              </a:r>
            </a:p>
            <a:p>
              <a:pPr marL="561342" lvl="1" indent="-280671" algn="l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Desktop-based application with interactive GUI</a:t>
              </a:r>
            </a:p>
            <a:p>
              <a:pPr marL="561342" lvl="1" indent="-280671" algn="l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Provides room booking and staff management</a:t>
              </a:r>
            </a:p>
            <a:p>
              <a:pPr marL="561342" lvl="1" indent="-280671" algn="l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Management of customer, employee, room, and driver records</a:t>
              </a:r>
            </a:p>
            <a:p>
              <a:pPr marL="0" lvl="0" indent="0" algn="l">
                <a:lnSpc>
                  <a:spcPts val="3640"/>
                </a:lnSpc>
              </a:pPr>
              <a:endParaRPr lang="en-US" sz="26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840419" y="487256"/>
            <a:ext cx="10737034" cy="2872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26"/>
              </a:lnSpc>
            </a:pPr>
            <a:r>
              <a:rPr lang="en-US" sz="86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Objective</a:t>
            </a:r>
          </a:p>
          <a:p>
            <a:pPr marL="0" lvl="0" indent="0" algn="ctr">
              <a:lnSpc>
                <a:spcPts val="10426"/>
              </a:lnSpc>
              <a:spcBef>
                <a:spcPct val="0"/>
              </a:spcBef>
            </a:pPr>
            <a:endParaRPr lang="en-US" sz="8689">
              <a:solidFill>
                <a:srgbClr val="2B2B2B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>
            <a:off x="223096" y="862845"/>
            <a:ext cx="9621431" cy="81260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 rot="9720163">
            <a:off x="9694378" y="1209283"/>
            <a:ext cx="6083928" cy="607317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053543" y="2826816"/>
            <a:ext cx="13581971" cy="459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endParaRPr dirty="0"/>
          </a:p>
          <a:p>
            <a:pPr marL="906780" lvl="1" indent="-453390" algn="l">
              <a:lnSpc>
                <a:spcPts val="5040"/>
              </a:lnSpc>
              <a:buFont typeface="Arial"/>
              <a:buChar char="•"/>
            </a:pPr>
            <a:r>
              <a:rPr lang="en-US" sz="4200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To automate hotel management operations</a:t>
            </a:r>
          </a:p>
          <a:p>
            <a:pPr marL="906780" lvl="1" indent="-453390" algn="l">
              <a:lnSpc>
                <a:spcPts val="5040"/>
              </a:lnSpc>
              <a:buFont typeface="Arial"/>
              <a:buChar char="•"/>
            </a:pPr>
            <a:r>
              <a:rPr lang="en-US" sz="4200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Reduce paperwork and human error</a:t>
            </a:r>
          </a:p>
          <a:p>
            <a:pPr marL="906780" lvl="1" indent="-453390" algn="l">
              <a:lnSpc>
                <a:spcPts val="5040"/>
              </a:lnSpc>
              <a:buFont typeface="Arial"/>
              <a:buChar char="•"/>
            </a:pPr>
            <a:r>
              <a:rPr lang="en-US" sz="4200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Room booking, room allocation, check-in/out, and payment management</a:t>
            </a:r>
          </a:p>
          <a:p>
            <a:pPr marL="906780" lvl="1" indent="-453390" algn="l">
              <a:lnSpc>
                <a:spcPts val="5040"/>
              </a:lnSpc>
              <a:buFont typeface="Arial"/>
              <a:buChar char="•"/>
            </a:pPr>
            <a:r>
              <a:rPr lang="en-US" sz="4200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Manage most their work using computerized processes.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210462" y="685800"/>
            <a:ext cx="10541077" cy="891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92217" y="158951"/>
            <a:ext cx="5589260" cy="4984549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1676400" y="1853688"/>
            <a:ext cx="7990956" cy="7166041"/>
          </a:xfrm>
          <a:custGeom>
            <a:avLst/>
            <a:gdLst/>
            <a:ahLst/>
            <a:cxnLst/>
            <a:rect l="l" t="t" r="r" b="b"/>
            <a:pathLst>
              <a:path w="7990956" h="7166041">
                <a:moveTo>
                  <a:pt x="0" y="0"/>
                </a:moveTo>
                <a:lnTo>
                  <a:pt x="7990956" y="0"/>
                </a:lnTo>
                <a:lnTo>
                  <a:pt x="7990956" y="7166042"/>
                </a:lnTo>
                <a:lnTo>
                  <a:pt x="0" y="71660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363" r="-53061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751539" y="1087317"/>
            <a:ext cx="6219145" cy="5465678"/>
            <a:chOff x="0" y="0"/>
            <a:chExt cx="8292193" cy="7287571"/>
          </a:xfrm>
        </p:grpSpPr>
        <p:sp>
          <p:nvSpPr>
            <p:cNvPr id="6" name="TextBox 6"/>
            <p:cNvSpPr txBox="1"/>
            <p:nvPr/>
          </p:nvSpPr>
          <p:spPr>
            <a:xfrm>
              <a:off x="0" y="1975373"/>
              <a:ext cx="8292193" cy="5312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21" lvl="1" indent="-302261" algn="just">
                <a:lnSpc>
                  <a:spcPts val="3920"/>
                </a:lnSpc>
                <a:buFont typeface="Arial"/>
                <a:buChar char="•"/>
              </a:pPr>
              <a:r>
                <a:rPr lang="en-US" sz="28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Room bookings and reservations</a:t>
              </a:r>
            </a:p>
            <a:p>
              <a:pPr marL="604521" lvl="1" indent="-302261" algn="l">
                <a:lnSpc>
                  <a:spcPts val="3920"/>
                </a:lnSpc>
                <a:buFont typeface="Arial"/>
                <a:buChar char="•"/>
              </a:pPr>
              <a:r>
                <a:rPr lang="en-US" sz="28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Front desk operations</a:t>
              </a:r>
            </a:p>
            <a:p>
              <a:pPr marL="604521" lvl="1" indent="-302261" algn="l">
                <a:lnSpc>
                  <a:spcPts val="3920"/>
                </a:lnSpc>
                <a:buFont typeface="Arial"/>
                <a:buChar char="•"/>
              </a:pPr>
              <a:r>
                <a:rPr lang="en-US" sz="28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Guest profile management</a:t>
              </a:r>
            </a:p>
            <a:p>
              <a:pPr marL="604521" lvl="1" indent="-302261" algn="l">
                <a:lnSpc>
                  <a:spcPts val="3920"/>
                </a:lnSpc>
                <a:buFont typeface="Arial"/>
                <a:buChar char="•"/>
              </a:pPr>
              <a:r>
                <a:rPr lang="en-US" sz="28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Security control and user privileges</a:t>
              </a:r>
            </a:p>
            <a:p>
              <a:pPr marL="604521" lvl="1" indent="-302261" algn="l">
                <a:lnSpc>
                  <a:spcPts val="3920"/>
                </a:lnSpc>
                <a:buFont typeface="Arial"/>
                <a:buChar char="•"/>
              </a:pPr>
              <a:r>
                <a:rPr lang="en-US" sz="28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Room maintenance tracking</a:t>
              </a:r>
            </a:p>
            <a:p>
              <a:pPr marL="0" lvl="0" indent="0" algn="l">
                <a:lnSpc>
                  <a:spcPts val="3920"/>
                </a:lnSpc>
              </a:pPr>
              <a:endParaRPr lang="en-US" sz="2800" b="1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0"/>
              <a:ext cx="8292193" cy="1600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r>
                <a:rPr lang="en-US" sz="6999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 Features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E5AC52-6A0D-8B42-145D-E4F741920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4E786EEF-7820-CBAA-0871-BB5B0036C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/>
          <a:lstStyle/>
          <a:p>
            <a:r>
              <a:rPr lang="en-IN" b="1" dirty="0"/>
              <a:t>E-R </a:t>
            </a:r>
            <a:r>
              <a:rPr lang="en-IN" b="1" dirty="0">
                <a:latin typeface="Agrandir" panose="020B0604020202020204" charset="0"/>
              </a:rPr>
              <a:t>Diagram</a:t>
            </a:r>
          </a:p>
        </p:txBody>
      </p:sp>
      <p:pic>
        <p:nvPicPr>
          <p:cNvPr id="22" name="image4.jpeg">
            <a:extLst>
              <a:ext uri="{FF2B5EF4-FFF2-40B4-BE49-F238E27FC236}">
                <a16:creationId xmlns:a16="http://schemas.microsoft.com/office/drawing/2014/main" id="{0B82403C-75CE-26C8-3AE2-049F5CA01BA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2247900"/>
            <a:ext cx="145542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43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399999">
            <a:off x="5623226" y="5881824"/>
            <a:ext cx="9501720" cy="0"/>
          </a:xfrm>
          <a:prstGeom prst="line">
            <a:avLst/>
          </a:prstGeom>
          <a:ln w="9525" cap="flat">
            <a:solidFill>
              <a:srgbClr val="2B2B2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845129" y="3895725"/>
            <a:ext cx="5956776" cy="230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Technology Used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620500" y="1028700"/>
            <a:ext cx="4076092" cy="1509933"/>
            <a:chOff x="0" y="0"/>
            <a:chExt cx="5434789" cy="2013244"/>
          </a:xfrm>
        </p:grpSpPr>
        <p:sp>
          <p:nvSpPr>
            <p:cNvPr id="5" name="TextBox 5"/>
            <p:cNvSpPr txBox="1"/>
            <p:nvPr/>
          </p:nvSpPr>
          <p:spPr>
            <a:xfrm>
              <a:off x="0" y="-123825"/>
              <a:ext cx="5434789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Front-end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41577"/>
              <a:ext cx="5434789" cy="1071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80"/>
                </a:lnSpc>
              </a:pPr>
              <a:endParaRPr/>
            </a:p>
            <a:p>
              <a:pPr algn="l">
                <a:lnSpc>
                  <a:spcPts val="308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111339" y="921673"/>
            <a:ext cx="535018" cy="428106"/>
          </a:xfrm>
          <a:custGeom>
            <a:avLst/>
            <a:gdLst/>
            <a:ahLst/>
            <a:cxnLst/>
            <a:rect l="l" t="t" r="r" b="b"/>
            <a:pathLst>
              <a:path w="535018" h="428106">
                <a:moveTo>
                  <a:pt x="0" y="0"/>
                </a:moveTo>
                <a:lnTo>
                  <a:pt x="535018" y="0"/>
                </a:lnTo>
                <a:lnTo>
                  <a:pt x="535018" y="428107"/>
                </a:lnTo>
                <a:lnTo>
                  <a:pt x="0" y="4281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3" r="-83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620500" y="3268589"/>
            <a:ext cx="4076092" cy="1119408"/>
            <a:chOff x="0" y="0"/>
            <a:chExt cx="5434789" cy="1492544"/>
          </a:xfrm>
        </p:grpSpPr>
        <p:sp>
          <p:nvSpPr>
            <p:cNvPr id="9" name="TextBox 9"/>
            <p:cNvSpPr txBox="1"/>
            <p:nvPr/>
          </p:nvSpPr>
          <p:spPr>
            <a:xfrm>
              <a:off x="0" y="-123825"/>
              <a:ext cx="5434789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Back-end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41577"/>
              <a:ext cx="5434789" cy="5509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2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MySQL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620500" y="5181618"/>
            <a:ext cx="4076092" cy="1509933"/>
            <a:chOff x="0" y="0"/>
            <a:chExt cx="5434789" cy="201324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123825"/>
              <a:ext cx="5434789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User Interface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941577"/>
              <a:ext cx="5434789" cy="1071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2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AWT (Abstract Windowing Toolkit) and Swing.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620500" y="7748367"/>
            <a:ext cx="4076092" cy="1119408"/>
            <a:chOff x="0" y="0"/>
            <a:chExt cx="5434789" cy="1492544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123825"/>
              <a:ext cx="5434789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Operating System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41577"/>
              <a:ext cx="5434789" cy="5509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2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Windows 11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0111339" y="3268589"/>
            <a:ext cx="535018" cy="428106"/>
          </a:xfrm>
          <a:custGeom>
            <a:avLst/>
            <a:gdLst/>
            <a:ahLst/>
            <a:cxnLst/>
            <a:rect l="l" t="t" r="r" b="b"/>
            <a:pathLst>
              <a:path w="535018" h="428106">
                <a:moveTo>
                  <a:pt x="0" y="0"/>
                </a:moveTo>
                <a:lnTo>
                  <a:pt x="535018" y="0"/>
                </a:lnTo>
                <a:lnTo>
                  <a:pt x="535018" y="428106"/>
                </a:lnTo>
                <a:lnTo>
                  <a:pt x="0" y="428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83" r="-83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111339" y="5508478"/>
            <a:ext cx="535018" cy="428106"/>
          </a:xfrm>
          <a:custGeom>
            <a:avLst/>
            <a:gdLst/>
            <a:ahLst/>
            <a:cxnLst/>
            <a:rect l="l" t="t" r="r" b="b"/>
            <a:pathLst>
              <a:path w="535018" h="428106">
                <a:moveTo>
                  <a:pt x="0" y="0"/>
                </a:moveTo>
                <a:lnTo>
                  <a:pt x="535018" y="0"/>
                </a:lnTo>
                <a:lnTo>
                  <a:pt x="535018" y="428106"/>
                </a:lnTo>
                <a:lnTo>
                  <a:pt x="0" y="4281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83" r="-83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0111339" y="7855393"/>
            <a:ext cx="535018" cy="428106"/>
          </a:xfrm>
          <a:custGeom>
            <a:avLst/>
            <a:gdLst/>
            <a:ahLst/>
            <a:cxnLst/>
            <a:rect l="l" t="t" r="r" b="b"/>
            <a:pathLst>
              <a:path w="535018" h="428106">
                <a:moveTo>
                  <a:pt x="0" y="0"/>
                </a:moveTo>
                <a:lnTo>
                  <a:pt x="535018" y="0"/>
                </a:lnTo>
                <a:lnTo>
                  <a:pt x="535018" y="428107"/>
                </a:lnTo>
                <a:lnTo>
                  <a:pt x="0" y="4281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83" r="-83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1620500" y="1678892"/>
            <a:ext cx="4076092" cy="373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Java Script, C++, HTML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01865" y="2958615"/>
            <a:ext cx="9427084" cy="4369769"/>
            <a:chOff x="0" y="0"/>
            <a:chExt cx="12569446" cy="5826359"/>
          </a:xfrm>
        </p:grpSpPr>
        <p:sp>
          <p:nvSpPr>
            <p:cNvPr id="3" name="TextBox 3"/>
            <p:cNvSpPr txBox="1"/>
            <p:nvPr/>
          </p:nvSpPr>
          <p:spPr>
            <a:xfrm>
              <a:off x="0" y="-161925"/>
              <a:ext cx="12569446" cy="51679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84413" lvl="1" indent="-392207" algn="just">
                <a:lnSpc>
                  <a:spcPts val="5086"/>
                </a:lnSpc>
                <a:buFont typeface="Arial"/>
                <a:buChar char="•"/>
              </a:pPr>
              <a:r>
                <a:rPr lang="en-US" sz="3633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Unit testing</a:t>
              </a:r>
            </a:p>
            <a:p>
              <a:pPr marL="762824" lvl="1" indent="-381412" algn="just">
                <a:lnSpc>
                  <a:spcPts val="4946"/>
                </a:lnSpc>
                <a:buFont typeface="Arial"/>
                <a:buChar char="•"/>
              </a:pPr>
              <a:r>
                <a:rPr lang="en-US" sz="3533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System testing</a:t>
              </a:r>
            </a:p>
            <a:p>
              <a:pPr marL="762824" lvl="1" indent="-381412" algn="just">
                <a:lnSpc>
                  <a:spcPts val="4946"/>
                </a:lnSpc>
                <a:buFont typeface="Arial"/>
                <a:buChar char="•"/>
              </a:pPr>
              <a:r>
                <a:rPr lang="en-US" sz="3533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User acceptance testing</a:t>
              </a:r>
            </a:p>
            <a:p>
              <a:pPr marL="806003" lvl="1" indent="-403001" algn="just">
                <a:lnSpc>
                  <a:spcPts val="5226"/>
                </a:lnSpc>
                <a:buFont typeface="Arial"/>
                <a:buChar char="•"/>
              </a:pPr>
              <a:r>
                <a:rPr lang="en-US" sz="3733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Testing was done for various modules like booking, employee management, etc.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5219177"/>
              <a:ext cx="12569446" cy="607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36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4424362"/>
            <a:ext cx="6070147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Testing Phase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2862095" y="7017380"/>
            <a:ext cx="4393625" cy="992100"/>
            <a:chOff x="0" y="0"/>
            <a:chExt cx="5858166" cy="1322800"/>
          </a:xfrm>
        </p:grpSpPr>
        <p:sp>
          <p:nvSpPr>
            <p:cNvPr id="7" name="TextBox 7"/>
            <p:cNvSpPr txBox="1"/>
            <p:nvPr/>
          </p:nvSpPr>
          <p:spPr>
            <a:xfrm>
              <a:off x="0" y="-123825"/>
              <a:ext cx="5858166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2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71832"/>
              <a:ext cx="5858166" cy="5509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>
            <a:off x="8062521" y="2112153"/>
            <a:ext cx="1675260" cy="181247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>
            <a:off x="15635686" y="6362376"/>
            <a:ext cx="1623614" cy="181247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>
            <a:off x="13088429" y="6469145"/>
            <a:ext cx="1812471" cy="159893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25000"/>
          </a:blip>
          <a:srcRect/>
          <a:stretch>
            <a:fillRect/>
          </a:stretch>
        </p:blipFill>
        <p:spPr>
          <a:xfrm>
            <a:off x="10541172" y="6547521"/>
            <a:ext cx="1812471" cy="144218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25000"/>
          </a:blip>
          <a:srcRect/>
          <a:stretch>
            <a:fillRect/>
          </a:stretch>
        </p:blipFill>
        <p:spPr>
          <a:xfrm>
            <a:off x="8044179" y="6362376"/>
            <a:ext cx="1762207" cy="181247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25000"/>
          </a:blip>
          <a:srcRect/>
          <a:stretch>
            <a:fillRect/>
          </a:stretch>
        </p:blipFill>
        <p:spPr>
          <a:xfrm>
            <a:off x="15446829" y="4311911"/>
            <a:ext cx="1812471" cy="177674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25000"/>
          </a:blip>
          <a:srcRect/>
          <a:stretch>
            <a:fillRect/>
          </a:stretch>
        </p:blipFill>
        <p:spPr>
          <a:xfrm>
            <a:off x="12939517" y="4527914"/>
            <a:ext cx="1812471" cy="134473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25000"/>
          </a:blip>
          <a:srcRect/>
          <a:stretch>
            <a:fillRect/>
          </a:stretch>
        </p:blipFill>
        <p:spPr>
          <a:xfrm>
            <a:off x="15516417" y="2112153"/>
            <a:ext cx="1742883" cy="181247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25000"/>
          </a:blip>
          <a:srcRect/>
          <a:stretch>
            <a:fillRect/>
          </a:stretch>
        </p:blipFill>
        <p:spPr>
          <a:xfrm>
            <a:off x="10432205" y="4363179"/>
            <a:ext cx="1812471" cy="167420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25000"/>
          </a:blip>
          <a:srcRect/>
          <a:stretch>
            <a:fillRect/>
          </a:stretch>
        </p:blipFill>
        <p:spPr>
          <a:xfrm>
            <a:off x="8019047" y="4294046"/>
            <a:ext cx="1718317" cy="181247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alphaModFix amt="25000"/>
          </a:blip>
          <a:srcRect/>
          <a:stretch>
            <a:fillRect/>
          </a:stretch>
        </p:blipFill>
        <p:spPr>
          <a:xfrm>
            <a:off x="13492810" y="2113754"/>
            <a:ext cx="1812471" cy="180926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>
            <a:alphaModFix amt="25000"/>
          </a:blip>
          <a:srcRect/>
          <a:stretch>
            <a:fillRect/>
          </a:stretch>
        </p:blipFill>
        <p:spPr>
          <a:xfrm>
            <a:off x="11972523" y="2112153"/>
            <a:ext cx="1309152" cy="181247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alphaModFix amt="25000"/>
          </a:blip>
          <a:srcRect/>
          <a:stretch>
            <a:fillRect/>
          </a:stretch>
        </p:blipFill>
        <p:spPr>
          <a:xfrm>
            <a:off x="9948916" y="2160875"/>
            <a:ext cx="1812471" cy="1715027"/>
          </a:xfrm>
          <a:prstGeom prst="rect">
            <a:avLst/>
          </a:prstGeom>
        </p:spPr>
      </p:pic>
      <p:sp>
        <p:nvSpPr>
          <p:cNvPr id="15" name="Freeform 15"/>
          <p:cNvSpPr/>
          <p:nvPr/>
        </p:nvSpPr>
        <p:spPr>
          <a:xfrm>
            <a:off x="8062521" y="1972065"/>
            <a:ext cx="7286235" cy="7286235"/>
          </a:xfrm>
          <a:custGeom>
            <a:avLst/>
            <a:gdLst/>
            <a:ahLst/>
            <a:cxnLst/>
            <a:rect l="l" t="t" r="r" b="b"/>
            <a:pathLst>
              <a:path w="7286235" h="7286235">
                <a:moveTo>
                  <a:pt x="0" y="0"/>
                </a:moveTo>
                <a:lnTo>
                  <a:pt x="7286235" y="0"/>
                </a:lnTo>
                <a:lnTo>
                  <a:pt x="7286235" y="7286235"/>
                </a:lnTo>
                <a:lnTo>
                  <a:pt x="0" y="728623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028700" y="2135364"/>
            <a:ext cx="6656972" cy="7177969"/>
            <a:chOff x="0" y="0"/>
            <a:chExt cx="8875963" cy="9570626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190500"/>
              <a:ext cx="8875963" cy="1600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Future Scope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2193196"/>
              <a:ext cx="8875963" cy="7377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60"/>
                </a:lnSpc>
              </a:pPr>
              <a:r>
                <a:rPr lang="en-US" sz="29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Add more modules like restaurant management, inventory control</a:t>
              </a:r>
            </a:p>
            <a:p>
              <a:pPr algn="l">
                <a:lnSpc>
                  <a:spcPts val="4060"/>
                </a:lnSpc>
              </a:pPr>
              <a:endParaRPr lang="en-US" sz="29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endParaRPr>
            </a:p>
            <a:p>
              <a:pPr algn="l">
                <a:lnSpc>
                  <a:spcPts val="3920"/>
                </a:lnSpc>
              </a:pPr>
              <a:r>
                <a:rPr lang="en-US" sz="28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Cloud-based integration for better accessibility</a:t>
              </a:r>
            </a:p>
            <a:p>
              <a:pPr algn="l">
                <a:lnSpc>
                  <a:spcPts val="3920"/>
                </a:lnSpc>
              </a:pPr>
              <a:endParaRPr lang="en-US" sz="28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endParaRPr>
            </a:p>
            <a:p>
              <a:pPr algn="l">
                <a:lnSpc>
                  <a:spcPts val="3920"/>
                </a:lnSpc>
              </a:pPr>
              <a:r>
                <a:rPr lang="en-US" sz="28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Incorporate data analytics for generating insights on booking trends, occupancy rates, and customer preferences.</a:t>
              </a:r>
            </a:p>
            <a:p>
              <a:pPr marL="0" lvl="0" indent="0" algn="l">
                <a:lnSpc>
                  <a:spcPts val="3920"/>
                </a:lnSpc>
              </a:pPr>
              <a:endParaRPr lang="en-US" sz="28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4b5c09d-5a43-4ab7-bc7b-0f6d74a58a4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F9A7F8581C664C83E388B5E49250A5" ma:contentTypeVersion="15" ma:contentTypeDescription="Create a new document." ma:contentTypeScope="" ma:versionID="fb822ee000bcab717cd6132b2c24b1e0">
  <xsd:schema xmlns:xsd="http://www.w3.org/2001/XMLSchema" xmlns:xs="http://www.w3.org/2001/XMLSchema" xmlns:p="http://schemas.microsoft.com/office/2006/metadata/properties" xmlns:ns3="d4b5c09d-5a43-4ab7-bc7b-0f6d74a58a49" xmlns:ns4="d25c00a3-962d-48c8-b689-e35767387fe0" targetNamespace="http://schemas.microsoft.com/office/2006/metadata/properties" ma:root="true" ma:fieldsID="58a93eb8ee548ae03575a18729de257f" ns3:_="" ns4:_="">
    <xsd:import namespace="d4b5c09d-5a43-4ab7-bc7b-0f6d74a58a49"/>
    <xsd:import namespace="d25c00a3-962d-48c8-b689-e35767387fe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b5c09d-5a43-4ab7-bc7b-0f6d74a58a4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5c00a3-962d-48c8-b689-e35767387fe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CC8C18D-5DE6-48D9-AE6D-55FE1FFB362E}">
  <ds:schemaRefs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d4b5c09d-5a43-4ab7-bc7b-0f6d74a58a49"/>
    <ds:schemaRef ds:uri="http://schemas.microsoft.com/office/2006/metadata/properties"/>
    <ds:schemaRef ds:uri="http://purl.org/dc/terms/"/>
    <ds:schemaRef ds:uri="http://purl.org/dc/elements/1.1/"/>
    <ds:schemaRef ds:uri="http://schemas.microsoft.com/office/infopath/2007/PartnerControls"/>
    <ds:schemaRef ds:uri="d25c00a3-962d-48c8-b689-e35767387fe0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49E057C-515F-46F8-ABA3-632279FF704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700C68-C539-44C7-AA51-765E115DCC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4b5c09d-5a43-4ab7-bc7b-0f6d74a58a49"/>
    <ds:schemaRef ds:uri="d25c00a3-962d-48c8-b689-e35767387fe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256</Words>
  <Application>Microsoft Office PowerPoint</Application>
  <PresentationFormat>Custom</PresentationFormat>
  <Paragraphs>66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Agrandir Bold</vt:lpstr>
      <vt:lpstr>Arial</vt:lpstr>
      <vt:lpstr>Calibri</vt:lpstr>
      <vt:lpstr>Agrandir</vt:lpstr>
      <vt:lpstr>Office Theme</vt:lpstr>
      <vt:lpstr>Shreyansh Dwivedi(Team Leader) Md Jishan Devanshu </vt:lpstr>
      <vt:lpstr>PowerPoint Presentation</vt:lpstr>
      <vt:lpstr>PowerPoint Presentation</vt:lpstr>
      <vt:lpstr>PowerPoint Presentation</vt:lpstr>
      <vt:lpstr>PowerPoint Presentation</vt:lpstr>
      <vt:lpstr>E-R Diagram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 Text Magic Studio Magic Design for Presentations L&amp;P</dc:title>
  <dc:creator>Mohammad Jishan</dc:creator>
  <cp:lastModifiedBy>Shreyansh Dwivedi</cp:lastModifiedBy>
  <cp:revision>4</cp:revision>
  <dcterms:created xsi:type="dcterms:W3CDTF">2006-08-16T00:00:00Z</dcterms:created>
  <dcterms:modified xsi:type="dcterms:W3CDTF">2024-10-27T11:49:08Z</dcterms:modified>
  <dc:identifier>DAGT2dQnqEg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0x010100EEF9A7F8581C664C83E388B5E49250A5</vt:lpwstr>
  </property>
</Properties>
</file>